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45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47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0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6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2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1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9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7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9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6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8138-0CD4-4314-9025-54FC05EBFB91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B88129-98BB-4AC8-B085-BAF5F6992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34" y="4351084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chemeClr val="accent3">
                    <a:lumMod val="75000"/>
                  </a:schemeClr>
                </a:solidFill>
                <a:cs typeface="B Zar" panose="00000400000000000000" pitchFamily="2" charset="-78"/>
              </a:rPr>
              <a:t>به نام خداوند بخشنده مهربان</a:t>
            </a:r>
            <a:endParaRPr lang="en-US" sz="6000" dirty="0">
              <a:solidFill>
                <a:schemeClr val="accent3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09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ارتباط غير كلامي را فراموش نكنيد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ميزان قابل توجهي از پيامي كه به مخاطب مي دهيد به ارتباط غير كلامي شما بستگي دارد</a:t>
            </a:r>
          </a:p>
          <a:p>
            <a:pPr algn="r"/>
            <a:r>
              <a:rPr lang="fa-IR" dirty="0" smtClean="0"/>
              <a:t>زبان بدن شما گوياي همه چيز است.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37916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استرس خود را مديريت كنيد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يكي از موانع برقراري ارتباط موثر، استرس افراد است، بخصوص در روابط كاري اين استرس ببشتر مشاهده مي شود</a:t>
            </a:r>
          </a:p>
          <a:p>
            <a:pPr algn="r"/>
            <a:r>
              <a:rPr lang="fa-IR" dirty="0" smtClean="0"/>
              <a:t>در محيط باليني، بيماري كه به بيمارستان مراجعه مي كند در تمام مراحل، داراي استرس مي باشد و برماست تا به عنوان كادر درمان بتوانيم هم استرس خود را مديريت نماييم و هم از تحميل استرس مضاعف به بيمار جلوگيري كنيم</a:t>
            </a:r>
          </a:p>
          <a:p>
            <a:pPr algn="r"/>
            <a:r>
              <a:rPr lang="fa-IR" dirty="0" smtClean="0"/>
              <a:t>استفاده از تكنيك تنفس، ذهن آگاهي، فاصله فيزيكي و مكاني به مدت چند ثانيه، مي تواند از ميزان استرس بكاهد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8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ده دليل اهميت ارتباط موثر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54" y="1392830"/>
            <a:ext cx="8002939" cy="5011841"/>
          </a:xfrm>
        </p:spPr>
      </p:pic>
    </p:spTree>
    <p:extLst>
      <p:ext uri="{BB962C8B-B14F-4D97-AF65-F5344CB8AC3E}">
        <p14:creationId xmlns:p14="http://schemas.microsoft.com/office/powerpoint/2010/main" val="100949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095" y="320267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 smtClean="0"/>
              <a:t>با تشكر از توجه شما</a:t>
            </a:r>
            <a:br>
              <a:rPr lang="fa-IR" sz="4800" b="1" dirty="0" smtClean="0"/>
            </a:br>
            <a:r>
              <a:rPr lang="fa-IR" sz="4800" b="1" dirty="0"/>
              <a:t/>
            </a:r>
            <a:br>
              <a:rPr lang="fa-IR" sz="4800" b="1" dirty="0"/>
            </a:br>
            <a:r>
              <a:rPr lang="fa-IR" sz="4800" b="1" dirty="0" smtClean="0"/>
              <a:t/>
            </a:r>
            <a:br>
              <a:rPr lang="fa-IR" sz="4800" b="1" dirty="0" smtClean="0"/>
            </a:br>
            <a:r>
              <a:rPr lang="fa-IR" sz="4800" b="1" dirty="0"/>
              <a:t/>
            </a:r>
            <a:br>
              <a:rPr lang="fa-IR" sz="4800" b="1" dirty="0"/>
            </a:br>
            <a:r>
              <a:rPr lang="fa-IR" sz="4800" b="1" dirty="0" smtClean="0"/>
              <a:t/>
            </a:r>
            <a:br>
              <a:rPr lang="fa-IR" sz="4800" b="1" dirty="0" smtClean="0"/>
            </a:br>
            <a:r>
              <a:rPr lang="fa-IR" sz="4800" b="1" dirty="0" smtClean="0"/>
              <a:t/>
            </a:r>
            <a:br>
              <a:rPr lang="fa-IR" sz="4800" b="1" dirty="0" smtClean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9136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6600" dirty="0">
                <a:solidFill>
                  <a:schemeClr val="accent3">
                    <a:lumMod val="75000"/>
                  </a:schemeClr>
                </a:solidFill>
                <a:cs typeface="B Zar" panose="00000400000000000000" pitchFamily="2" charset="-78"/>
              </a:rPr>
              <a:t>ارتباط موثر به چه معناست ؟</a:t>
            </a:r>
            <a:r>
              <a:rPr lang="en-US" sz="6600" dirty="0">
                <a:solidFill>
                  <a:schemeClr val="accent3">
                    <a:lumMod val="75000"/>
                  </a:schemeClr>
                </a:solidFill>
                <a:cs typeface="B Zar" panose="00000400000000000000" pitchFamily="2" charset="-78"/>
              </a:rPr>
              <a:t/>
            </a:r>
            <a:br>
              <a:rPr lang="en-US" sz="6600" dirty="0">
                <a:solidFill>
                  <a:schemeClr val="accent3">
                    <a:lumMod val="75000"/>
                  </a:schemeClr>
                </a:solidFill>
                <a:cs typeface="B Zar" panose="00000400000000000000" pitchFamily="2" charset="-78"/>
              </a:rPr>
            </a:br>
            <a:endParaRPr lang="en-US" sz="6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06" y="1930400"/>
            <a:ext cx="5681588" cy="31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ارتباط موثر</a:t>
            </a:r>
            <a:br>
              <a:rPr lang="fa-IR" dirty="0" smtClean="0"/>
            </a:br>
            <a:r>
              <a:rPr lang="en-US" dirty="0" smtClean="0"/>
              <a:t>Effective communication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يكي از مهارت هاي مهم زندگي، مهارت برقراري ارتباط موثر است</a:t>
            </a:r>
          </a:p>
          <a:p>
            <a:pPr algn="r"/>
            <a:r>
              <a:rPr lang="fa-IR" dirty="0" smtClean="0"/>
              <a:t> «ارتباط موثر» یعنی </a:t>
            </a:r>
            <a:r>
              <a:rPr lang="fa-IR" dirty="0"/>
              <a:t>دیگران ایده‌ها و مفاهیم مد نظر شما را کاملا دریابند و به آن‌ها عمل کنند. همچنین </a:t>
            </a:r>
            <a:r>
              <a:rPr lang="fa-IR" dirty="0" smtClean="0"/>
              <a:t>این </a:t>
            </a:r>
            <a:r>
              <a:rPr lang="fa-IR" dirty="0"/>
              <a:t>ارتباط یعنی شما می‌توانید به‌درستی پیام طرف مقابل را بشنوید، درک کنید و به آن واکنش نشان دهید. ارتباط موثر فقط به معنای درک اطلاعات نیست. این ارتباط زمانی شکل می‌گیرد که بتوانید احساسات و مفاهیم پشت این اطلاعات را درک کنید. در برقراری ارتباط معمولا دو نفر با یکدیگر صحبت می‌کنند و تا زمانی که نوبت صحبتشان بشود فعالانه به یکدیگر گوش می‌دهند</a:t>
            </a:r>
            <a:r>
              <a:rPr lang="fa-IR" dirty="0" smtClean="0"/>
              <a:t>.</a:t>
            </a:r>
          </a:p>
          <a:p>
            <a:pPr algn="r"/>
            <a:r>
              <a:rPr lang="fa-IR" dirty="0"/>
              <a:t>ارتباط موثر، رابطه‌ای است که در آن، طرف مقابل، پیام شما را با حداکثر دقت ممکن </a:t>
            </a:r>
            <a:r>
              <a:rPr lang="fa-IR" b="1" dirty="0"/>
              <a:t>دریافت</a:t>
            </a:r>
            <a:r>
              <a:rPr lang="fa-IR" dirty="0"/>
              <a:t> و </a:t>
            </a:r>
            <a:r>
              <a:rPr lang="fa-IR" b="1" dirty="0"/>
              <a:t>درک</a:t>
            </a:r>
            <a:r>
              <a:rPr lang="fa-IR" dirty="0"/>
              <a:t> کند.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آموزش مهارت ارتباط موثر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1-توجه به هم گام سازي كلامي و زبان بدن براي برقراري بهتر ارتباط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2- يك بررسي از وضعيت رابطه داشته باشيد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3-خوب گوش كنيد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4-هوشمندانه صحبت كنيد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5-ارتباط غير كلامي را فراموش نكنيد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6-استرس خود را مديريت كنيد</a:t>
            </a:r>
          </a:p>
          <a:p>
            <a:pPr marL="0" indent="0" algn="r">
              <a:buNone/>
            </a:pPr>
            <a:r>
              <a:rPr lang="fa-IR" sz="5100" b="1" dirty="0" smtClean="0">
                <a:cs typeface="B Zar" panose="00000400000000000000" pitchFamily="2" charset="-78"/>
              </a:rPr>
              <a:t>7-مهم ترين نكته اين كه فرمان احساسات خود را در دست بگيريد</a:t>
            </a:r>
          </a:p>
          <a:p>
            <a:pPr marL="0" indent="0">
              <a:buNone/>
            </a:pPr>
            <a:r>
              <a:rPr lang="fa-IR" dirty="0" smtClean="0"/>
              <a:t>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2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همگام‌سازی کلامی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b="1" dirty="0" smtClean="0"/>
              <a:t>  1- </a:t>
            </a:r>
            <a:r>
              <a:rPr lang="fa-IR" b="1" dirty="0"/>
              <a:t>تُن </a:t>
            </a:r>
            <a:r>
              <a:rPr lang="fa-IR" b="1" dirty="0" smtClean="0"/>
              <a:t>صدا :</a:t>
            </a:r>
          </a:p>
          <a:p>
            <a:pPr algn="r"/>
            <a:r>
              <a:rPr lang="fa-IR" b="1" dirty="0"/>
              <a:t>2- ولوم </a:t>
            </a:r>
            <a:r>
              <a:rPr lang="fa-IR" b="1" dirty="0" smtClean="0"/>
              <a:t>صدا</a:t>
            </a:r>
          </a:p>
          <a:p>
            <a:pPr algn="r"/>
            <a:r>
              <a:rPr lang="fa-IR" b="1" dirty="0"/>
              <a:t>3- سرعت </a:t>
            </a:r>
            <a:r>
              <a:rPr lang="fa-IR" b="1" dirty="0" smtClean="0"/>
              <a:t>بیان</a:t>
            </a:r>
          </a:p>
          <a:p>
            <a:pPr algn="r"/>
            <a:r>
              <a:rPr lang="fa-IR" b="1" dirty="0"/>
              <a:t>4- تعداد تنفس در حین </a:t>
            </a:r>
            <a:r>
              <a:rPr lang="fa-IR" b="1" dirty="0" smtClean="0"/>
              <a:t>صحبت</a:t>
            </a:r>
          </a:p>
          <a:p>
            <a:pPr algn="r"/>
            <a:r>
              <a:rPr lang="fa-IR" b="1" dirty="0"/>
              <a:t>5- استفاده از آهنگ صدا و </a:t>
            </a:r>
            <a:r>
              <a:rPr lang="fa-IR" b="1" dirty="0" smtClean="0"/>
              <a:t>لهجه</a:t>
            </a:r>
          </a:p>
          <a:p>
            <a:pPr algn="r"/>
            <a:r>
              <a:rPr lang="fa-IR" b="1" dirty="0"/>
              <a:t>6- استفاده از تکیه‌کلام‌ها و </a:t>
            </a:r>
            <a:r>
              <a:rPr lang="fa-IR" b="1" dirty="0" smtClean="0"/>
              <a:t>ضرب‌المثل‌ها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8490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همگام‌سازی غیرکلامی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b="1" dirty="0"/>
              <a:t>1- وضعیت و حالت عمومی </a:t>
            </a:r>
            <a:r>
              <a:rPr lang="fa-IR" b="1" dirty="0" smtClean="0"/>
              <a:t>بدن</a:t>
            </a:r>
          </a:p>
          <a:p>
            <a:pPr algn="r"/>
            <a:r>
              <a:rPr lang="fa-IR" b="1" dirty="0"/>
              <a:t>2- زاویه سر و گردن، بدن، دست‌ها و پاها</a:t>
            </a:r>
          </a:p>
        </p:txBody>
      </p:sp>
    </p:spTree>
    <p:extLst>
      <p:ext uri="{BB962C8B-B14F-4D97-AF65-F5344CB8AC3E}">
        <p14:creationId xmlns:p14="http://schemas.microsoft.com/office/powerpoint/2010/main" val="85871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يك بررسي از وضعيت رابطه داشته باشيد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ابتدا نوع رابطه ي خود را مشخص نماييد(كاري-عاطفي-دوستانه و ...)</a:t>
            </a:r>
          </a:p>
          <a:p>
            <a:pPr algn="r"/>
            <a:r>
              <a:rPr lang="fa-IR" dirty="0" smtClean="0"/>
              <a:t>متناسب با ميزان و نوع رابطه، براي خود برنامه ريزي داشته باشيد.</a:t>
            </a:r>
          </a:p>
          <a:p>
            <a:pPr algn="r"/>
            <a:r>
              <a:rPr lang="fa-IR" dirty="0" smtClean="0"/>
              <a:t>يك سري جملات كاربردي و مودبانه براي برخورد اول آماده داشته باشيد براي مثال در مورد روابط كاري و در حيطه باليني اولين گام معرفي خود همراه با سمتي كه در آن دمت رساني مي كنيد و پس از ن پرسيدن  سوالات به منظور گرفتن شرح حال.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9307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گوش دادن فعال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Wingdings" panose="05000000000000000000" pitchFamily="2" charset="2"/>
              <a:buChar char="Ø"/>
            </a:pPr>
            <a:r>
              <a:rPr lang="fa-IR" dirty="0"/>
              <a:t>يكي از مهارت هاي مهم در ارتباطات انساني مهارت گوش كردن فعال </a:t>
            </a:r>
            <a:r>
              <a:rPr lang="fa-IR" dirty="0" smtClean="0"/>
              <a:t>است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fa-IR" dirty="0" smtClean="0"/>
              <a:t>گوش دادن با شنيدن متفاوت است و در گوش دادن فعال رعايت چند نكته مي تواند كمك كننده باشد :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fa-IR" dirty="0" smtClean="0"/>
              <a:t>1-ارتباط چشمي برقرار كنيد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fa-IR" dirty="0" smtClean="0"/>
              <a:t>2-با دقت به گفته هاي مخاطب گوش دهيد و سعي كنيد خلاصه اي از آن را به ياد بسپاريد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fa-IR" dirty="0" smtClean="0"/>
              <a:t>3-پس از اتمام صحبت ها، انعكاسي از آنچه گفته است را به وي بازگردانيد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fa-IR" dirty="0" smtClean="0"/>
              <a:t>با اين كار شما يك گام مهم در ايجاد ارتباط موثر برداشته ايد.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058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هوشمندانه صحبت كنيد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pPr algn="r"/>
            <a:r>
              <a:rPr lang="fa-IR" dirty="0" smtClean="0"/>
              <a:t>بيماري به شما مراجعه كرده است و از درد به خود مي پيچد پاسخ شما چيست ؟</a:t>
            </a:r>
          </a:p>
          <a:p>
            <a:pPr algn="r"/>
            <a:r>
              <a:rPr lang="fa-IR" dirty="0" smtClean="0"/>
              <a:t>.....</a:t>
            </a:r>
          </a:p>
          <a:p>
            <a:pPr algn="r"/>
            <a:r>
              <a:rPr lang="fa-IR" dirty="0" smtClean="0"/>
              <a:t>حال به پاسخ خود فكر كنيد آيا اين سه نكته را دارد ؟</a:t>
            </a:r>
          </a:p>
          <a:p>
            <a:pPr algn="r"/>
            <a:r>
              <a:rPr lang="fa-IR" dirty="0" smtClean="0"/>
              <a:t>1-توام با درك ميان فردي باشد</a:t>
            </a:r>
          </a:p>
          <a:p>
            <a:pPr algn="r"/>
            <a:r>
              <a:rPr lang="fa-IR" dirty="0" smtClean="0"/>
              <a:t>2-همدلانه باشد</a:t>
            </a:r>
          </a:p>
          <a:p>
            <a:pPr algn="r"/>
            <a:r>
              <a:rPr lang="fa-IR" dirty="0" smtClean="0"/>
              <a:t>3-احساس مهم بودن به شنونده بدهد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961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</TotalTime>
  <Words>592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Zar</vt:lpstr>
      <vt:lpstr>Tahoma</vt:lpstr>
      <vt:lpstr>Trebuchet MS</vt:lpstr>
      <vt:lpstr>Wingdings</vt:lpstr>
      <vt:lpstr>Wingdings 3</vt:lpstr>
      <vt:lpstr>Facet</vt:lpstr>
      <vt:lpstr>PowerPoint Presentation</vt:lpstr>
      <vt:lpstr>ارتباط موثر به چه معناست ؟ </vt:lpstr>
      <vt:lpstr>ارتباط موثر Effective communication </vt:lpstr>
      <vt:lpstr>آموزش مهارت ارتباط موثر</vt:lpstr>
      <vt:lpstr>همگام‌سازی کلامی </vt:lpstr>
      <vt:lpstr>همگام‌سازی غیرکلامی </vt:lpstr>
      <vt:lpstr>يك بررسي از وضعيت رابطه داشته باشيد</vt:lpstr>
      <vt:lpstr>گوش دادن فعال</vt:lpstr>
      <vt:lpstr>هوشمندانه صحبت كنيد</vt:lpstr>
      <vt:lpstr>ارتباط غير كلامي را فراموش نكنيد</vt:lpstr>
      <vt:lpstr>استرس خود را مديريت كنيد</vt:lpstr>
      <vt:lpstr>ده دليل اهميت ارتباط موثر</vt:lpstr>
      <vt:lpstr>با تشكر از توجه شما      </vt:lpstr>
    </vt:vector>
  </TitlesOfParts>
  <Company>New Jersey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behbod</dc:creator>
  <cp:lastModifiedBy>behbod</cp:lastModifiedBy>
  <cp:revision>18</cp:revision>
  <dcterms:created xsi:type="dcterms:W3CDTF">2023-06-01T04:37:05Z</dcterms:created>
  <dcterms:modified xsi:type="dcterms:W3CDTF">2023-06-08T07:06:33Z</dcterms:modified>
</cp:coreProperties>
</file>